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8229600" cx="14630400"/>
  <p:notesSz cx="8229600" cy="14630400"/>
  <p:embeddedFontLst>
    <p:embeddedFont>
      <p:font typeface="Roboto"/>
      <p:regular r:id="rId16"/>
      <p:bold r:id="rId17"/>
      <p:italic r:id="rId18"/>
      <p:boldItalic r:id="rId19"/>
    </p:embeddedFont>
    <p:embeddedFont>
      <p:font typeface="Amatic SC"/>
      <p:regular r:id="rId20"/>
      <p:bold r:id="rId21"/>
    </p:embeddedFont>
    <p:embeddedFont>
      <p:font typeface="Source Code Pro"/>
      <p:regular r:id="rId22"/>
      <p:bold r:id="rId23"/>
      <p:italic r:id="rId24"/>
      <p:boldItalic r:id="rId25"/>
    </p:embeddedFont>
    <p:embeddedFont>
      <p:font typeface="Instrument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regular.fntdata"/><Relationship Id="rId22" Type="http://schemas.openxmlformats.org/officeDocument/2006/relationships/font" Target="fonts/SourceCodePro-regular.fntdata"/><Relationship Id="rId21" Type="http://schemas.openxmlformats.org/officeDocument/2006/relationships/font" Target="fonts/AmaticSC-bold.fntdata"/><Relationship Id="rId24" Type="http://schemas.openxmlformats.org/officeDocument/2006/relationships/font" Target="fonts/SourceCodePro-italic.fntdata"/><Relationship Id="rId23" Type="http://schemas.openxmlformats.org/officeDocument/2006/relationships/font" Target="fonts/SourceCodePr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InstrumentSans-regular.fntdata"/><Relationship Id="rId25" Type="http://schemas.openxmlformats.org/officeDocument/2006/relationships/font" Target="fonts/SourceCodePro-boldItalic.fntdata"/><Relationship Id="rId28" Type="http://schemas.openxmlformats.org/officeDocument/2006/relationships/font" Target="fonts/InstrumentSans-italic.fntdata"/><Relationship Id="rId27" Type="http://schemas.openxmlformats.org/officeDocument/2006/relationships/font" Target="fonts/Instrument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Instrument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gif>
</file>

<file path=ppt/media/image11.png>
</file>

<file path=ppt/media/image15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382b4faac65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Google Shape;32;g382b4faac65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g382b4faac65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77aafe11e1_0_2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377aafe11e1_0_2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g377aafe11e1_0_2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4b8a1add2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4b8a1add2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g364b8a1add2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77aafe11e1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77aafe11e1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g377aafe11e1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82b4faac65_1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82b4faac65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382b4faac65_1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" name="Google Shape;17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" name="Google Shape;20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5" name="Google Shape;25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8" name="Google Shape;2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98720" y="468560"/>
            <a:ext cx="13632900" cy="12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00"/>
              <a:buFont typeface="Amatic SC"/>
              <a:buNone/>
              <a:defRPr b="1" sz="67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00"/>
              <a:buFont typeface="Amatic SC"/>
              <a:buNone/>
              <a:defRPr b="1" sz="67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00"/>
              <a:buFont typeface="Amatic SC"/>
              <a:buNone/>
              <a:defRPr b="1" sz="67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00"/>
              <a:buFont typeface="Amatic SC"/>
              <a:buNone/>
              <a:defRPr b="1" sz="67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00"/>
              <a:buFont typeface="Amatic SC"/>
              <a:buNone/>
              <a:defRPr b="1" sz="67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00"/>
              <a:buFont typeface="Amatic SC"/>
              <a:buNone/>
              <a:defRPr b="1" sz="67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00"/>
              <a:buFont typeface="Amatic SC"/>
              <a:buNone/>
              <a:defRPr b="1" sz="67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00"/>
              <a:buFont typeface="Amatic SC"/>
              <a:buNone/>
              <a:defRPr b="1" sz="67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700"/>
              <a:buFont typeface="Amatic SC"/>
              <a:buNone/>
              <a:defRPr b="1" sz="67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498720" y="1965880"/>
            <a:ext cx="13632900" cy="53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6275" lIns="146275" spcFirstLastPara="1" rIns="146275" wrap="square" tIns="146275">
            <a:normAutofit/>
          </a:bodyPr>
          <a:lstStyle>
            <a:lvl1pPr indent="-412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Source Code Pro"/>
              <a:buChar char="●"/>
              <a:defRPr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683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○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683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■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683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●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683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○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683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■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683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●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683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○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683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Source Code Pro"/>
              <a:buChar char="■"/>
              <a:defRPr sz="2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6275" lIns="146275" spcFirstLastPara="1" rIns="146275" wrap="square" tIns="146275">
            <a:normAutofit/>
          </a:bodyPr>
          <a:lstStyle>
            <a:lvl1pPr lvl="0" algn="r">
              <a:buNone/>
              <a:defRPr sz="16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6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6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6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6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6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6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6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6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studio.code.org/projects/artist/q_kNqoHtwgNo6ntw0sRrorB6qt5565GBlaUF_K5WjYA/edit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edu.sphero.com/program/4217637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Relationship Id="rId4" Type="http://schemas.openxmlformats.org/officeDocument/2006/relationships/image" Target="../media/image10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/>
        </p:nvSpPr>
        <p:spPr>
          <a:xfrm>
            <a:off x="108275" y="785050"/>
            <a:ext cx="12452700" cy="59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Teacher Notes </a:t>
            </a:r>
            <a:endParaRPr sz="2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Source Code Pro"/>
              <a:buChar char="-"/>
            </a:pP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Remind student of process of </a:t>
            </a: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connecting</a:t>
            </a: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sphero(edu app -&gt; connect -&gt;</a:t>
            </a: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Robot is BOLT </a:t>
            </a:r>
            <a:r>
              <a:rPr lang="en-US" sz="2900">
                <a:solidFill>
                  <a:schemeClr val="dk2"/>
                </a:solidFill>
                <a:highlight>
                  <a:srgbClr val="FF0000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not BOLT+ </a:t>
            </a: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</a:t>
            </a:r>
            <a:endParaRPr sz="2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Source Code Pro"/>
              <a:buChar char="-"/>
            </a:pP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Students can work on the floor with sphero</a:t>
            </a:r>
            <a:endParaRPr sz="2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Source Code Pro"/>
              <a:buChar char="-"/>
            </a:pP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Students Set Max Speed to 100 time to 1 sec   </a:t>
            </a:r>
            <a:endParaRPr sz="2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Source Code Pro"/>
              <a:buChar char="-"/>
            </a:pP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 sphero is not charged - use can use </a:t>
            </a:r>
            <a:r>
              <a:rPr lang="en-US" sz="2900" u="sng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3"/>
              </a:rPr>
              <a:t>code.org</a:t>
            </a: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(artist) or Scratch to </a:t>
            </a: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simulate</a:t>
            </a: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moving in a square, add variations of </a:t>
            </a: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changing</a:t>
            </a:r>
            <a:r>
              <a:rPr lang="en-US" sz="29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color, size, texture on each turn </a:t>
            </a:r>
            <a:endParaRPr sz="2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/>
          <p:nvPr/>
        </p:nvSpPr>
        <p:spPr>
          <a:xfrm>
            <a:off x="0" y="0"/>
            <a:ext cx="6629400" cy="11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6412"/>
              <a:buFont typeface="Instrument Sans"/>
              <a:buNone/>
            </a:pPr>
            <a:r>
              <a:rPr b="0" i="0" lang="en-US" sz="5012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CHALLENGE CARDS</a:t>
            </a:r>
            <a:endParaRPr b="0" i="0" sz="5012" u="none" cap="none" strike="noStrike"/>
          </a:p>
        </p:txBody>
      </p:sp>
      <p:sp>
        <p:nvSpPr>
          <p:cNvPr id="131" name="Google Shape;131;p17"/>
          <p:cNvSpPr/>
          <p:nvPr/>
        </p:nvSpPr>
        <p:spPr>
          <a:xfrm>
            <a:off x="216108" y="1336045"/>
            <a:ext cx="4174200" cy="15999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3477"/>
              <a:buFont typeface="Instrument Sans"/>
              <a:buNone/>
            </a:pPr>
            <a:r>
              <a:rPr b="0" i="0" lang="en-US" sz="3476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MILD Light Show Square</a:t>
            </a:r>
            <a:endParaRPr b="0" i="0" sz="3476" u="none" cap="none" strike="noStrike"/>
          </a:p>
        </p:txBody>
      </p:sp>
      <p:sp>
        <p:nvSpPr>
          <p:cNvPr id="132" name="Google Shape;132;p17"/>
          <p:cNvSpPr/>
          <p:nvPr/>
        </p:nvSpPr>
        <p:spPr>
          <a:xfrm>
            <a:off x="216108" y="3206447"/>
            <a:ext cx="4174200" cy="11688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81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Add LED color changes to each corner</a:t>
            </a:r>
            <a:endParaRPr b="0" i="0" sz="2781" u="none" cap="none" strike="noStrike"/>
          </a:p>
        </p:txBody>
      </p:sp>
      <p:sp>
        <p:nvSpPr>
          <p:cNvPr id="133" name="Google Shape;133;p17"/>
          <p:cNvSpPr/>
          <p:nvPr/>
        </p:nvSpPr>
        <p:spPr>
          <a:xfrm>
            <a:off x="216108" y="4630543"/>
            <a:ext cx="4174200" cy="11688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81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Different color for each turn</a:t>
            </a:r>
            <a:endParaRPr b="0" i="0" sz="2781" u="none" cap="none" strike="noStrike"/>
          </a:p>
        </p:txBody>
      </p:sp>
      <p:sp>
        <p:nvSpPr>
          <p:cNvPr id="134" name="Google Shape;134;p17"/>
          <p:cNvSpPr/>
          <p:nvPr/>
        </p:nvSpPr>
        <p:spPr>
          <a:xfrm>
            <a:off x="216108" y="6054639"/>
            <a:ext cx="4174200" cy="1168800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81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Make your square visual!</a:t>
            </a:r>
            <a:endParaRPr b="0" i="0" sz="2781" u="none" cap="none" strike="noStrike"/>
          </a:p>
        </p:txBody>
      </p:sp>
      <p:sp>
        <p:nvSpPr>
          <p:cNvPr id="135" name="Google Shape;135;p17"/>
          <p:cNvSpPr/>
          <p:nvPr/>
        </p:nvSpPr>
        <p:spPr>
          <a:xfrm>
            <a:off x="4936275" y="1336050"/>
            <a:ext cx="4665000" cy="1491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5344"/>
              <a:buFont typeface="Instrument Sans"/>
              <a:buNone/>
            </a:pPr>
            <a:r>
              <a:rPr b="0" i="0" lang="en-US" sz="4143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MEDIUM Triangle Master</a:t>
            </a:r>
            <a:endParaRPr b="0" i="0" sz="4143" u="none" cap="none" strike="noStrike"/>
          </a:p>
        </p:txBody>
      </p:sp>
      <p:sp>
        <p:nvSpPr>
          <p:cNvPr id="136" name="Google Shape;136;p17"/>
          <p:cNvSpPr/>
          <p:nvPr/>
        </p:nvSpPr>
        <p:spPr>
          <a:xfrm>
            <a:off x="4936278" y="3372701"/>
            <a:ext cx="4665000" cy="1272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74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Create triangle with 120-degree angles</a:t>
            </a:r>
            <a:endParaRPr b="0" i="0" sz="3074" u="none" cap="none" strike="noStrike"/>
          </a:p>
        </p:txBody>
      </p:sp>
      <p:sp>
        <p:nvSpPr>
          <p:cNvPr id="137" name="Google Shape;137;p17"/>
          <p:cNvSpPr/>
          <p:nvPr/>
        </p:nvSpPr>
        <p:spPr>
          <a:xfrm>
            <a:off x="4936278" y="4923366"/>
            <a:ext cx="4665000" cy="12720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074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Return to starting position</a:t>
            </a:r>
            <a:endParaRPr b="0" i="0" sz="3074" u="none" cap="none" strike="noStrike"/>
          </a:p>
        </p:txBody>
      </p:sp>
      <p:sp>
        <p:nvSpPr>
          <p:cNvPr id="138" name="Google Shape;138;p17"/>
          <p:cNvSpPr/>
          <p:nvPr/>
        </p:nvSpPr>
        <p:spPr>
          <a:xfrm>
            <a:off x="4936275" y="6474025"/>
            <a:ext cx="4665000" cy="1491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74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Explain Why</a:t>
            </a:r>
            <a:r>
              <a:rPr b="0" i="0" lang="en-US" sz="3074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 triangles need diff</a:t>
            </a:r>
            <a:r>
              <a:rPr lang="en-US" sz="3074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 </a:t>
            </a:r>
            <a:r>
              <a:rPr b="0" i="0" lang="en-US" sz="3074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angles</a:t>
            </a:r>
            <a:endParaRPr b="0" i="0" sz="3074" u="none" cap="none" strike="noStrike"/>
          </a:p>
        </p:txBody>
      </p:sp>
      <p:sp>
        <p:nvSpPr>
          <p:cNvPr id="139" name="Google Shape;139;p17"/>
          <p:cNvSpPr/>
          <p:nvPr/>
        </p:nvSpPr>
        <p:spPr>
          <a:xfrm>
            <a:off x="9876645" y="1247752"/>
            <a:ext cx="4483200" cy="872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5344"/>
              <a:buFont typeface="Instrument Sans"/>
              <a:buNone/>
            </a:pPr>
            <a:r>
              <a:rPr b="0" i="0" lang="en-US" sz="3443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HOT PolygonDesigner</a:t>
            </a:r>
            <a:endParaRPr b="0" i="0" sz="3443" u="none" cap="none" strike="noStrike"/>
          </a:p>
        </p:txBody>
      </p:sp>
      <p:sp>
        <p:nvSpPr>
          <p:cNvPr id="140" name="Google Shape;140;p17"/>
          <p:cNvSpPr/>
          <p:nvPr/>
        </p:nvSpPr>
        <p:spPr>
          <a:xfrm>
            <a:off x="9876644" y="2644898"/>
            <a:ext cx="4483200" cy="174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74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Create pentagon (5 sides) or hexagon (6 sides)</a:t>
            </a:r>
            <a:endParaRPr b="0" i="0" sz="2374" u="none" cap="none" strike="noStrike"/>
          </a:p>
        </p:txBody>
      </p:sp>
      <p:sp>
        <p:nvSpPr>
          <p:cNvPr id="141" name="Google Shape;141;p17"/>
          <p:cNvSpPr/>
          <p:nvPr/>
        </p:nvSpPr>
        <p:spPr>
          <a:xfrm>
            <a:off x="9876644" y="4581564"/>
            <a:ext cx="4483200" cy="174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74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Calculate angles: 360 ÷ number of sides</a:t>
            </a:r>
            <a:endParaRPr b="0" i="0" sz="2374" u="none" cap="none" strike="noStrike"/>
          </a:p>
        </p:txBody>
      </p:sp>
      <p:sp>
        <p:nvSpPr>
          <p:cNvPr id="142" name="Google Shape;142;p17"/>
          <p:cNvSpPr/>
          <p:nvPr/>
        </p:nvSpPr>
        <p:spPr>
          <a:xfrm>
            <a:off x="9876645" y="6518227"/>
            <a:ext cx="4483200" cy="1272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74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Show your mathematical working</a:t>
            </a:r>
            <a:endParaRPr b="0" i="0" sz="2374" u="none" cap="none" strike="noStrike"/>
          </a:p>
        </p:txBody>
      </p:sp>
      <p:sp>
        <p:nvSpPr>
          <p:cNvPr id="143" name="Google Shape;143;p17"/>
          <p:cNvSpPr txBox="1"/>
          <p:nvPr/>
        </p:nvSpPr>
        <p:spPr>
          <a:xfrm>
            <a:off x="362300" y="7349700"/>
            <a:ext cx="3778500" cy="8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 u="sng">
                <a:solidFill>
                  <a:schemeClr val="hlink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3"/>
              </a:rPr>
              <a:t>Answers</a:t>
            </a:r>
            <a:endParaRPr sz="29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/>
          <p:nvPr/>
        </p:nvSpPr>
        <p:spPr>
          <a:xfrm>
            <a:off x="495301" y="235200"/>
            <a:ext cx="2817900" cy="9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5994"/>
              <a:buFont typeface="Instrument Sans"/>
              <a:buNone/>
            </a:pPr>
            <a:r>
              <a:rPr b="0" i="0" lang="en-US" sz="4194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PLENARY</a:t>
            </a:r>
            <a:endParaRPr b="0" i="0" sz="4194" u="none" cap="none" strike="noStrike"/>
          </a:p>
        </p:txBody>
      </p:sp>
      <p:sp>
        <p:nvSpPr>
          <p:cNvPr id="150" name="Google Shape;150;p18"/>
          <p:cNvSpPr/>
          <p:nvPr/>
        </p:nvSpPr>
        <p:spPr>
          <a:xfrm>
            <a:off x="457200" y="1345850"/>
            <a:ext cx="7716900" cy="9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24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5994"/>
              <a:buFont typeface="Instrument Sans"/>
              <a:buNone/>
            </a:pPr>
            <a:r>
              <a:rPr b="0" i="0" lang="en-US" sz="4194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Prove Your Programming Skills</a:t>
            </a:r>
            <a:endParaRPr b="0" i="0" sz="4194" u="none" cap="none" strike="noStrike"/>
          </a:p>
        </p:txBody>
      </p:sp>
      <p:sp>
        <p:nvSpPr>
          <p:cNvPr id="151" name="Google Shape;151;p18"/>
          <p:cNvSpPr/>
          <p:nvPr/>
        </p:nvSpPr>
        <p:spPr>
          <a:xfrm>
            <a:off x="1" y="2489853"/>
            <a:ext cx="154305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161812" lvl="0" marL="1111012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4850"/>
              <a:buFont typeface="Instrument Sans"/>
              <a:buChar char="•"/>
            </a:pPr>
            <a:r>
              <a:rPr b="0" i="0" lang="en-US" sz="485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What is sequential programming?</a:t>
            </a:r>
            <a:endParaRPr b="0" i="0" sz="4850" u="none" cap="none" strike="noStrike"/>
          </a:p>
        </p:txBody>
      </p:sp>
      <p:sp>
        <p:nvSpPr>
          <p:cNvPr id="152" name="Google Shape;152;p18"/>
          <p:cNvSpPr/>
          <p:nvPr/>
        </p:nvSpPr>
        <p:spPr>
          <a:xfrm>
            <a:off x="1" y="3492852"/>
            <a:ext cx="154305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161812" lvl="0" marL="1111012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4850"/>
              <a:buFont typeface="Instrument Sans"/>
              <a:buChar char="•"/>
            </a:pPr>
            <a:r>
              <a:rPr b="0" i="0" lang="en-US" sz="485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Why does command order matter?</a:t>
            </a:r>
            <a:endParaRPr b="0" i="0" sz="4850" u="none" cap="none" strike="noStrike"/>
          </a:p>
        </p:txBody>
      </p:sp>
      <p:sp>
        <p:nvSpPr>
          <p:cNvPr id="153" name="Google Shape;153;p18"/>
          <p:cNvSpPr/>
          <p:nvPr/>
        </p:nvSpPr>
        <p:spPr>
          <a:xfrm>
            <a:off x="1" y="4495849"/>
            <a:ext cx="154305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161812" lvl="0" marL="1111012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4850"/>
              <a:buFont typeface="Instrument Sans"/>
              <a:buChar char="•"/>
            </a:pPr>
            <a:r>
              <a:rPr b="0" i="0" lang="en-US" sz="485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What if "stop" was at the beginning?</a:t>
            </a:r>
            <a:endParaRPr b="0" i="0" sz="4850" u="none" cap="none" strike="noStrike"/>
          </a:p>
        </p:txBody>
      </p:sp>
      <p:sp>
        <p:nvSpPr>
          <p:cNvPr id="154" name="Google Shape;154;p18"/>
          <p:cNvSpPr/>
          <p:nvPr/>
        </p:nvSpPr>
        <p:spPr>
          <a:xfrm>
            <a:off x="1" y="5498849"/>
            <a:ext cx="15430500" cy="8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1161812" lvl="0" marL="1111012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4850"/>
              <a:buFont typeface="Instrument Sans"/>
              <a:buChar char="•"/>
            </a:pPr>
            <a:r>
              <a:rPr b="0" i="0" lang="en-US" sz="485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How is programming like giving directions?</a:t>
            </a:r>
            <a:endParaRPr b="0" i="0" sz="48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e:Sphero.svg - Wikipedia" id="41" name="Google Shape;4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14500"/>
            <a:ext cx="14325601" cy="319668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9"/>
          <p:cNvSpPr/>
          <p:nvPr/>
        </p:nvSpPr>
        <p:spPr>
          <a:xfrm>
            <a:off x="793808" y="5236063"/>
            <a:ext cx="132936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4450"/>
              <a:buFont typeface="Instrument Sans"/>
              <a:buNone/>
            </a:pPr>
            <a:r>
              <a:rPr b="0" i="0" lang="en-US" sz="5000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Sequential Programming &amp; Shape Creation</a:t>
            </a:r>
            <a:endParaRPr b="0" i="0" sz="50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875925" y="834195"/>
            <a:ext cx="55899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4354"/>
              <a:buFont typeface="Instrument Sans"/>
              <a:buNone/>
            </a:pPr>
            <a:r>
              <a:rPr b="1" i="0" lang="en-US" sz="4000" u="sng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Core Objectives:</a:t>
            </a:r>
            <a:endParaRPr b="1" i="0" sz="4000" u="sng" cap="none" strike="noStrike"/>
          </a:p>
        </p:txBody>
      </p:sp>
      <p:sp>
        <p:nvSpPr>
          <p:cNvPr id="49" name="Google Shape;49;p10"/>
          <p:cNvSpPr/>
          <p:nvPr/>
        </p:nvSpPr>
        <p:spPr>
          <a:xfrm>
            <a:off x="793800" y="1810570"/>
            <a:ext cx="124152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603054" lvl="0" marL="563382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3500"/>
              <a:buFont typeface="Instrument Sans"/>
              <a:buChar char="•"/>
            </a:pPr>
            <a:r>
              <a:rPr b="0" i="0" lang="en-US" sz="350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Connect to Sphero and understand basic controls</a:t>
            </a:r>
            <a:endParaRPr b="0" i="0" sz="3500" u="none" cap="none" strike="noStrike"/>
          </a:p>
        </p:txBody>
      </p:sp>
      <p:sp>
        <p:nvSpPr>
          <p:cNvPr id="50" name="Google Shape;50;p10"/>
          <p:cNvSpPr/>
          <p:nvPr/>
        </p:nvSpPr>
        <p:spPr>
          <a:xfrm>
            <a:off x="793800" y="2822133"/>
            <a:ext cx="124152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603054" lvl="0" marL="563382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3500"/>
              <a:buFont typeface="Instrument Sans"/>
              <a:buChar char="•"/>
            </a:pPr>
            <a:r>
              <a:rPr b="0" i="0" lang="en-US" sz="350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Create programs using sequential commands</a:t>
            </a:r>
            <a:endParaRPr b="0" i="0" sz="3500" u="none" cap="none" strike="noStrike"/>
          </a:p>
        </p:txBody>
      </p:sp>
      <p:sp>
        <p:nvSpPr>
          <p:cNvPr id="51" name="Google Shape;51;p10"/>
          <p:cNvSpPr/>
          <p:nvPr/>
        </p:nvSpPr>
        <p:spPr>
          <a:xfrm>
            <a:off x="793800" y="3773929"/>
            <a:ext cx="124152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603054" lvl="0" marL="563382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3500"/>
              <a:buFont typeface="Instrument Sans"/>
              <a:buChar char="•"/>
            </a:pPr>
            <a:r>
              <a:rPr b="0" i="0" lang="en-US" sz="350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Program Sphero to move in a complete square shape</a:t>
            </a:r>
            <a:endParaRPr b="0" i="0" sz="3500" u="none" cap="none" strike="noStrike"/>
          </a:p>
        </p:txBody>
      </p:sp>
      <p:sp>
        <p:nvSpPr>
          <p:cNvPr id="52" name="Google Shape;52;p10"/>
          <p:cNvSpPr/>
          <p:nvPr/>
        </p:nvSpPr>
        <p:spPr>
          <a:xfrm>
            <a:off x="793800" y="4924847"/>
            <a:ext cx="124152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603054" lvl="0" marL="563382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3500"/>
              <a:buFont typeface="Instrument Sans"/>
              <a:buChar char="•"/>
            </a:pPr>
            <a:r>
              <a:rPr b="0" i="0" lang="en-US" sz="350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Understand that commands happen in order</a:t>
            </a:r>
            <a:endParaRPr b="0" i="0" sz="3500" u="none" cap="none" strike="noStrike"/>
          </a:p>
        </p:txBody>
      </p:sp>
      <p:pic>
        <p:nvPicPr>
          <p:cNvPr descr="a bb-8 robot is sitting on a dirty floor (Provided by Tenor)" id="53" name="Google Shape;5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613" y="6075775"/>
            <a:ext cx="3914025" cy="163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/>
          <p:nvPr/>
        </p:nvSpPr>
        <p:spPr>
          <a:xfrm>
            <a:off x="780100" y="3694859"/>
            <a:ext cx="130701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572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3250"/>
              <a:buFont typeface="Instrument Sans"/>
              <a:buChar char="•"/>
            </a:pPr>
            <a:r>
              <a:rPr b="0" i="0" lang="en-US" sz="325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Like following a recipe: step 1, then step 2, then step 3</a:t>
            </a:r>
            <a:endParaRPr b="0" i="0" sz="3250" u="none" cap="none" strike="noStrike"/>
          </a:p>
        </p:txBody>
      </p:sp>
      <p:sp>
        <p:nvSpPr>
          <p:cNvPr id="60" name="Google Shape;60;p11"/>
          <p:cNvSpPr/>
          <p:nvPr/>
        </p:nvSpPr>
        <p:spPr>
          <a:xfrm>
            <a:off x="780150" y="4863205"/>
            <a:ext cx="130701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57200" lvl="0" marL="34290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3250"/>
              <a:buFont typeface="Instrument Sans"/>
              <a:buChar char="•"/>
            </a:pPr>
            <a:r>
              <a:rPr b="0" i="0" lang="en-US" sz="325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Each command waits for the previous one to finish</a:t>
            </a:r>
            <a:endParaRPr b="0" i="0" sz="3250" u="none" cap="none" strike="noStrike"/>
          </a:p>
        </p:txBody>
      </p:sp>
      <p:sp>
        <p:nvSpPr>
          <p:cNvPr id="61" name="Google Shape;61;p11"/>
          <p:cNvSpPr/>
          <p:nvPr/>
        </p:nvSpPr>
        <p:spPr>
          <a:xfrm>
            <a:off x="780100" y="614250"/>
            <a:ext cx="103968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23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2950"/>
              <a:buFont typeface="Instrument Sans"/>
              <a:buNone/>
            </a:pPr>
            <a:r>
              <a:rPr b="0" i="0" lang="en-US" sz="3550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LESSON INPUT</a:t>
            </a:r>
            <a:endParaRPr b="0" i="0" sz="3550" u="none" cap="none" strike="noStrike"/>
          </a:p>
        </p:txBody>
      </p:sp>
      <p:sp>
        <p:nvSpPr>
          <p:cNvPr id="62" name="Google Shape;62;p11"/>
          <p:cNvSpPr/>
          <p:nvPr/>
        </p:nvSpPr>
        <p:spPr>
          <a:xfrm>
            <a:off x="725375" y="1456315"/>
            <a:ext cx="12607800" cy="4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2200"/>
              <a:buFont typeface="Instrument Sans"/>
              <a:buNone/>
            </a:pPr>
            <a:r>
              <a:rPr b="0" i="0" lang="en-US" sz="2800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What is Sequential Programming?</a:t>
            </a:r>
            <a:endParaRPr b="0" i="0" sz="2800" u="none" cap="none" strike="noStrike"/>
          </a:p>
        </p:txBody>
      </p:sp>
      <p:sp>
        <p:nvSpPr>
          <p:cNvPr id="63" name="Google Shape;63;p11"/>
          <p:cNvSpPr/>
          <p:nvPr/>
        </p:nvSpPr>
        <p:spPr>
          <a:xfrm>
            <a:off x="780100" y="2282105"/>
            <a:ext cx="130701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57200" lvl="0" marL="34290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3250"/>
              <a:buFont typeface="Instrument Sans"/>
              <a:buChar char="•"/>
            </a:pPr>
            <a:r>
              <a:rPr b="0" i="0" lang="en-US" sz="325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Commands that happen one after another in order</a:t>
            </a:r>
            <a:endParaRPr b="0" i="0" sz="3250" u="none" cap="none" strike="noStrike"/>
          </a:p>
        </p:txBody>
      </p:sp>
      <p:pic>
        <p:nvPicPr>
          <p:cNvPr descr="a row of white dominoes falling on a black background . (Provided by Tenor)" id="64" name="Google Shape;64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8725" y="5785250"/>
            <a:ext cx="3451552" cy="192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/>
          <p:nvPr/>
        </p:nvSpPr>
        <p:spPr>
          <a:xfrm>
            <a:off x="201075" y="793525"/>
            <a:ext cx="5156100" cy="42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🎮 Example 1: Playing a Video Game Level</a:t>
            </a:r>
            <a:endParaRPr b="1" sz="29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Imagine a simple game:</a:t>
            </a:r>
            <a:endParaRPr sz="26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424242"/>
              </a:buClr>
              <a:buSzPts val="2600"/>
              <a:buFont typeface="Roboto"/>
              <a:buAutoNum type="arabicPeriod"/>
            </a:pPr>
            <a:r>
              <a:rPr lang="en-US" sz="26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Press “Start.”</a:t>
            </a:r>
            <a:endParaRPr sz="26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600"/>
              <a:buFont typeface="Roboto"/>
              <a:buAutoNum type="arabicPeriod"/>
            </a:pPr>
            <a:r>
              <a:rPr lang="en-US" sz="26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Your character walks forward.</a:t>
            </a:r>
            <a:endParaRPr sz="26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600"/>
              <a:buFont typeface="Roboto"/>
              <a:buAutoNum type="arabicPeriod"/>
            </a:pPr>
            <a:r>
              <a:rPr lang="en-US" sz="26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You jump over a hole.</a:t>
            </a:r>
            <a:endParaRPr sz="26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600"/>
              <a:buFont typeface="Roboto"/>
              <a:buAutoNum type="arabicPeriod"/>
            </a:pPr>
            <a:r>
              <a:rPr lang="en-US" sz="26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You collect a coin.</a:t>
            </a:r>
            <a:endParaRPr sz="26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93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600"/>
              <a:buFont typeface="Roboto"/>
              <a:buAutoNum type="arabicPeriod"/>
            </a:pPr>
            <a:r>
              <a:rPr lang="en-US" sz="26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You reach the finish line.</a:t>
            </a:r>
            <a:endParaRPr sz="26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12"/>
          <p:cNvSpPr txBox="1"/>
          <p:nvPr/>
        </p:nvSpPr>
        <p:spPr>
          <a:xfrm>
            <a:off x="7884025" y="967475"/>
            <a:ext cx="5405400" cy="38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9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🍪 Example 2: Making Cookies</a:t>
            </a:r>
            <a:endParaRPr b="1" sz="29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Roboto"/>
              <a:buAutoNum type="arabicPeriod"/>
            </a:pPr>
            <a:r>
              <a:rPr lang="en-US" sz="29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Mix flour, sugar, and eggs.</a:t>
            </a:r>
            <a:endParaRPr sz="29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Roboto"/>
              <a:buAutoNum type="arabicPeriod"/>
            </a:pPr>
            <a:r>
              <a:rPr lang="en-US" sz="29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Shape the dough into cookies.</a:t>
            </a:r>
            <a:endParaRPr sz="29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Roboto"/>
              <a:buAutoNum type="arabicPeriod"/>
            </a:pPr>
            <a:r>
              <a:rPr lang="en-US" sz="29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Put them in the oven.</a:t>
            </a:r>
            <a:endParaRPr sz="29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Roboto"/>
              <a:buAutoNum type="arabicPeriod"/>
            </a:pPr>
            <a:r>
              <a:rPr lang="en-US" sz="29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Wait 15 minutes.</a:t>
            </a:r>
            <a:endParaRPr sz="29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412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900"/>
              <a:buFont typeface="Roboto"/>
              <a:buAutoNum type="arabicPeriod"/>
            </a:pPr>
            <a:r>
              <a:rPr lang="en-US" sz="2900">
                <a:solidFill>
                  <a:srgbClr val="424242"/>
                </a:solidFill>
                <a:highlight>
                  <a:srgbClr val="FAFAFA"/>
                </a:highlight>
                <a:latin typeface="Roboto"/>
                <a:ea typeface="Roboto"/>
                <a:cs typeface="Roboto"/>
                <a:sym typeface="Roboto"/>
              </a:rPr>
              <a:t>Take them out and eat!</a:t>
            </a:r>
            <a:endParaRPr sz="2900">
              <a:solidFill>
                <a:srgbClr val="424242"/>
              </a:solidFill>
              <a:highlight>
                <a:srgbClr val="FAFAFA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a penguin wearing a chef 's hat holds a large wooden spoon (provided by Tenor)" id="72" name="Google Shape;7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8250" y="4970275"/>
            <a:ext cx="2625200" cy="2625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onic the hedgehog video game background with a checkered pattern and a hole in the ground . (provided by Tenor)" id="73" name="Google Shape;73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075" y="5231750"/>
            <a:ext cx="474345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/>
          <p:nvPr/>
        </p:nvSpPr>
        <p:spPr>
          <a:xfrm>
            <a:off x="575475" y="445449"/>
            <a:ext cx="13388400" cy="7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2200"/>
              <a:buFont typeface="Instrument Sans"/>
              <a:buNone/>
            </a:pPr>
            <a:r>
              <a:rPr b="0" i="0" lang="en-US" sz="4000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Your Challenge Today:</a:t>
            </a:r>
            <a:endParaRPr b="0" i="0" sz="4000" u="none" cap="none" strike="noStrike"/>
          </a:p>
        </p:txBody>
      </p:sp>
      <p:sp>
        <p:nvSpPr>
          <p:cNvPr id="80" name="Google Shape;80;p13"/>
          <p:cNvSpPr/>
          <p:nvPr/>
        </p:nvSpPr>
        <p:spPr>
          <a:xfrm>
            <a:off x="575475" y="1318084"/>
            <a:ext cx="13070100" cy="6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1450"/>
              <a:buFont typeface="Instrument Sans"/>
              <a:buNone/>
            </a:pPr>
            <a:r>
              <a:rPr b="0" i="0" lang="en-US" sz="300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Make Sphero draw a perfect square using 8 movement blocks</a:t>
            </a:r>
            <a:endParaRPr b="0" i="0" sz="3000" u="none" cap="none" strike="noStrike"/>
          </a:p>
        </p:txBody>
      </p:sp>
      <p:sp>
        <p:nvSpPr>
          <p:cNvPr id="81" name="Google Shape;81;p13"/>
          <p:cNvSpPr/>
          <p:nvPr/>
        </p:nvSpPr>
        <p:spPr>
          <a:xfrm>
            <a:off x="575474" y="2171919"/>
            <a:ext cx="28419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Key</a:t>
            </a:r>
            <a:r>
              <a:rPr lang="en-US" sz="2200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 concepts</a:t>
            </a:r>
            <a:r>
              <a:rPr b="0" i="0" lang="en-US" sz="2200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:</a:t>
            </a:r>
            <a:endParaRPr b="0" i="0" sz="2200" u="none" cap="none" strike="noStrike"/>
          </a:p>
        </p:txBody>
      </p:sp>
      <p:sp>
        <p:nvSpPr>
          <p:cNvPr id="82" name="Google Shape;82;p13"/>
          <p:cNvSpPr/>
          <p:nvPr/>
        </p:nvSpPr>
        <p:spPr>
          <a:xfrm>
            <a:off x="575475" y="2811272"/>
            <a:ext cx="130701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41325" lvl="0" marL="34290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3000"/>
              <a:buFont typeface="Instrument Sans"/>
              <a:buChar char="•"/>
            </a:pPr>
            <a:r>
              <a:rPr b="0" i="0" lang="en-US" sz="300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When start program</a:t>
            </a:r>
            <a:endParaRPr b="0" i="0" sz="3000" u="none" cap="none" strike="noStrike"/>
          </a:p>
        </p:txBody>
      </p:sp>
      <p:sp>
        <p:nvSpPr>
          <p:cNvPr id="83" name="Google Shape;83;p13"/>
          <p:cNvSpPr/>
          <p:nvPr/>
        </p:nvSpPr>
        <p:spPr>
          <a:xfrm>
            <a:off x="575475" y="3530015"/>
            <a:ext cx="130701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41325" lvl="0" marL="34290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3000"/>
              <a:buFont typeface="Instrument Sans"/>
              <a:buChar char="•"/>
            </a:pPr>
            <a:r>
              <a:rPr b="0" i="0" lang="en-US" sz="300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Roll (movement</a:t>
            </a:r>
            <a:endParaRPr b="0" i="0" sz="3000" u="none" cap="none" strike="noStrike"/>
          </a:p>
        </p:txBody>
      </p:sp>
      <p:sp>
        <p:nvSpPr>
          <p:cNvPr id="84" name="Google Shape;84;p13"/>
          <p:cNvSpPr/>
          <p:nvPr/>
        </p:nvSpPr>
        <p:spPr>
          <a:xfrm>
            <a:off x="575475" y="4416805"/>
            <a:ext cx="13070100" cy="3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41325" lvl="0" marL="34290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3000"/>
              <a:buFont typeface="Instrument Sans"/>
              <a:buChar char="•"/>
            </a:pPr>
            <a:r>
              <a:rPr b="0" i="0" lang="en-US" sz="300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Turn/Heading (direction)</a:t>
            </a:r>
            <a:endParaRPr b="0" i="0" sz="3000" u="none" cap="none" strike="noStrike"/>
          </a:p>
        </p:txBody>
      </p:sp>
      <p:sp>
        <p:nvSpPr>
          <p:cNvPr id="85" name="Google Shape;85;p13"/>
          <p:cNvSpPr/>
          <p:nvPr/>
        </p:nvSpPr>
        <p:spPr>
          <a:xfrm>
            <a:off x="575475" y="5333112"/>
            <a:ext cx="13070100" cy="6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441325" lvl="0" marL="342900" marR="0" rtl="0" algn="l">
              <a:lnSpc>
                <a:spcPct val="162069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3000"/>
              <a:buFont typeface="Instrument Sans"/>
              <a:buChar char="•"/>
            </a:pPr>
            <a:r>
              <a:rPr b="0" i="0" lang="en-US" sz="3000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Stop</a:t>
            </a:r>
            <a:endParaRPr b="0" i="0" sz="3000" u="none" cap="none" strike="noStrike"/>
          </a:p>
        </p:txBody>
      </p:sp>
      <p:pic>
        <p:nvPicPr>
          <p:cNvPr id="86" name="Google Shape;86;p13" title="Screenshot 2025-08-24 at 20.14.4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3450" y="2527137"/>
            <a:ext cx="4533900" cy="16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3" title="Screenshot 2025-08-24 at 20.15.0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9750" y="4248787"/>
            <a:ext cx="2609850" cy="16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50550" y="4248770"/>
            <a:ext cx="1773223" cy="173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785150" y="3590919"/>
            <a:ext cx="2320675" cy="157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/>
        </p:nvSpPr>
        <p:spPr>
          <a:xfrm>
            <a:off x="83300" y="1903650"/>
            <a:ext cx="61557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29"/>
          </a:p>
        </p:txBody>
      </p:sp>
      <p:sp>
        <p:nvSpPr>
          <p:cNvPr id="96" name="Google Shape;96;p14"/>
          <p:cNvSpPr/>
          <p:nvPr/>
        </p:nvSpPr>
        <p:spPr>
          <a:xfrm>
            <a:off x="83308" y="99523"/>
            <a:ext cx="48132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86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3709"/>
              <a:buFont typeface="Instrument Sans"/>
              <a:buNone/>
            </a:pPr>
            <a:r>
              <a:rPr b="0" i="0" lang="en-US" sz="3708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CORE ACTIVITY</a:t>
            </a:r>
            <a:endParaRPr b="0" i="0" sz="3708" u="none" cap="none" strike="noStrike"/>
          </a:p>
        </p:txBody>
      </p:sp>
      <p:sp>
        <p:nvSpPr>
          <p:cNvPr id="97" name="Google Shape;97;p14"/>
          <p:cNvSpPr/>
          <p:nvPr/>
        </p:nvSpPr>
        <p:spPr>
          <a:xfrm>
            <a:off x="83300" y="1005323"/>
            <a:ext cx="6796800" cy="27558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86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3709"/>
              <a:buFont typeface="Instrument Sans"/>
              <a:buNone/>
            </a:pPr>
            <a:r>
              <a:rPr b="0" i="0" lang="en-US" sz="3708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Building Your Square Program</a:t>
            </a:r>
            <a:endParaRPr b="0" i="0" sz="3708" u="none" cap="none" strike="noStrike">
              <a:solidFill>
                <a:srgbClr val="505468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Plan Your Square: 4 equal sides, 4 corners. </a:t>
            </a:r>
            <a:endParaRPr sz="2129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Each corner = 90-degree turn.</a:t>
            </a:r>
            <a:endParaRPr sz="2129"/>
          </a:p>
          <a:p>
            <a:pPr indent="0" lvl="0" marL="0" marR="0" rtl="0" algn="l">
              <a:lnSpc>
                <a:spcPct val="127586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3709"/>
              <a:buFont typeface="Instrument Sans"/>
              <a:buNone/>
            </a:pPr>
            <a:r>
              <a:t/>
            </a:r>
            <a:endParaRPr sz="3708">
              <a:solidFill>
                <a:srgbClr val="505468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98" name="Google Shape;98;p14"/>
          <p:cNvSpPr/>
          <p:nvPr/>
        </p:nvSpPr>
        <p:spPr>
          <a:xfrm>
            <a:off x="83308" y="3247765"/>
            <a:ext cx="339657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430"/>
              <a:buFont typeface="Instrument Sans"/>
              <a:buNone/>
            </a:pPr>
            <a:r>
              <a:t/>
            </a:r>
            <a:endParaRPr b="0" i="0" sz="2429" u="none" cap="none" strike="noStrike"/>
          </a:p>
        </p:txBody>
      </p:sp>
      <p:sp>
        <p:nvSpPr>
          <p:cNvPr id="99" name="Google Shape;99;p14"/>
          <p:cNvSpPr/>
          <p:nvPr/>
        </p:nvSpPr>
        <p:spPr>
          <a:xfrm>
            <a:off x="7245025" y="1005326"/>
            <a:ext cx="5530800" cy="63975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86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3709"/>
              <a:buFont typeface="Instrument Sans"/>
              <a:buNone/>
            </a:pPr>
            <a:r>
              <a:rPr b="0" i="0" lang="en-US" sz="3708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Your Program </a:t>
            </a:r>
            <a:r>
              <a:rPr lang="en-US" sz="3708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Structure</a:t>
            </a:r>
            <a:r>
              <a:rPr b="0" i="0" lang="en-US" sz="3708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:</a:t>
            </a:r>
            <a:endParaRPr b="0" i="0" sz="3708" u="none" cap="none" strike="noStrike">
              <a:solidFill>
                <a:srgbClr val="505468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WHEN start program → </a:t>
            </a:r>
            <a:endParaRPr sz="2429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Roll forward 2 seconds → </a:t>
            </a:r>
            <a:endParaRPr sz="2429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Turn 90 degrees → </a:t>
            </a:r>
            <a:endParaRPr sz="2429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Roll forward 2 seconds → </a:t>
            </a:r>
            <a:endParaRPr sz="2429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Turn 90 degrees → </a:t>
            </a:r>
            <a:endParaRPr sz="2429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Roll forward 2 seconds →</a:t>
            </a:r>
            <a:endParaRPr sz="2429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 Turn 90 degrees → </a:t>
            </a:r>
            <a:endParaRPr sz="2429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Roll forward 2 seconds → </a:t>
            </a:r>
            <a:endParaRPr sz="2429">
              <a:solidFill>
                <a:srgbClr val="5B5F7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Turn 90 degrees</a:t>
            </a:r>
            <a:endParaRPr sz="3708">
              <a:solidFill>
                <a:srgbClr val="505468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8">
              <a:solidFill>
                <a:srgbClr val="505468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168550" y="4358932"/>
            <a:ext cx="4813200" cy="27558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586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3709"/>
              <a:buFont typeface="Instrument Sans"/>
              <a:buNone/>
            </a:pPr>
            <a:r>
              <a:rPr b="0" i="0" lang="en-US" sz="3708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Test and Debug:</a:t>
            </a:r>
            <a:endParaRPr b="0" i="0" sz="3708" u="none" cap="none" strike="noStrike">
              <a:solidFill>
                <a:srgbClr val="505468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29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Does Sphero return to start position?</a:t>
            </a:r>
            <a:endParaRPr sz="2429"/>
          </a:p>
          <a:p>
            <a:pPr indent="0" lvl="0" marL="0" marR="0" rtl="0" algn="l">
              <a:lnSpc>
                <a:spcPct val="127586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3709"/>
              <a:buFont typeface="Instrument Sans"/>
              <a:buNone/>
            </a:pPr>
            <a:r>
              <a:t/>
            </a:r>
            <a:endParaRPr sz="3708">
              <a:solidFill>
                <a:srgbClr val="505468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83308" y="7402785"/>
            <a:ext cx="339657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2430"/>
              <a:buFont typeface="Instrument Sans"/>
              <a:buNone/>
            </a:pPr>
            <a:r>
              <a:t/>
            </a:r>
            <a:endParaRPr b="0" i="0" sz="2429" u="none" cap="none" strike="noStrike"/>
          </a:p>
        </p:txBody>
      </p:sp>
      <p:sp>
        <p:nvSpPr>
          <p:cNvPr id="102" name="Google Shape;102;p14"/>
          <p:cNvSpPr txBox="1"/>
          <p:nvPr/>
        </p:nvSpPr>
        <p:spPr>
          <a:xfrm>
            <a:off x="168550" y="5149621"/>
            <a:ext cx="30000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29"/>
          </a:p>
        </p:txBody>
      </p:sp>
      <p:cxnSp>
        <p:nvCxnSpPr>
          <p:cNvPr id="103" name="Google Shape;103;p14"/>
          <p:cNvCxnSpPr/>
          <p:nvPr/>
        </p:nvCxnSpPr>
        <p:spPr>
          <a:xfrm>
            <a:off x="5098475" y="2796475"/>
            <a:ext cx="1995000" cy="4776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4"/>
          <p:cNvCxnSpPr/>
          <p:nvPr/>
        </p:nvCxnSpPr>
        <p:spPr>
          <a:xfrm flipH="1">
            <a:off x="5465900" y="4682163"/>
            <a:ext cx="1414200" cy="4545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/>
          <p:nvPr/>
        </p:nvSpPr>
        <p:spPr>
          <a:xfrm>
            <a:off x="0" y="0"/>
            <a:ext cx="82533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6428"/>
              <a:buFont typeface="Instrument Sans"/>
              <a:buNone/>
            </a:pPr>
            <a:r>
              <a:rPr b="0" i="0" lang="en-US" sz="6428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MINI PLENARY</a:t>
            </a:r>
            <a:endParaRPr b="0" i="0" sz="6428" u="none" cap="none" strike="noStrike"/>
          </a:p>
        </p:txBody>
      </p:sp>
      <p:sp>
        <p:nvSpPr>
          <p:cNvPr id="111" name="Google Shape;111;p15"/>
          <p:cNvSpPr/>
          <p:nvPr/>
        </p:nvSpPr>
        <p:spPr>
          <a:xfrm>
            <a:off x="85250" y="1322615"/>
            <a:ext cx="104628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6428"/>
              <a:buFont typeface="Instrument Sans"/>
              <a:buNone/>
            </a:pPr>
            <a:r>
              <a:rPr b="0" i="0" lang="en-US" sz="6428" u="none" cap="none" strike="noStrike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Check Your Understanding</a:t>
            </a:r>
            <a:endParaRPr b="0" i="0" sz="6428" u="none" cap="none" strike="noStrike"/>
          </a:p>
        </p:txBody>
      </p:sp>
      <p:sp>
        <p:nvSpPr>
          <p:cNvPr id="112" name="Google Shape;112;p15"/>
          <p:cNvSpPr/>
          <p:nvPr/>
        </p:nvSpPr>
        <p:spPr>
          <a:xfrm>
            <a:off x="306925" y="3791683"/>
            <a:ext cx="316383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245" u="none" cap="none" strike="noStrike"/>
          </a:p>
        </p:txBody>
      </p:sp>
      <p:sp>
        <p:nvSpPr>
          <p:cNvPr id="113" name="Google Shape;113;p15"/>
          <p:cNvSpPr/>
          <p:nvPr/>
        </p:nvSpPr>
        <p:spPr>
          <a:xfrm>
            <a:off x="0" y="8341316"/>
            <a:ext cx="316383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831790" lvl="0" marL="831791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5B5F71"/>
              </a:buClr>
              <a:buSzPts val="4245"/>
              <a:buFont typeface="Instrument Sans"/>
              <a:buChar char="•"/>
            </a:pPr>
            <a:r>
              <a:rPr b="0" i="0" lang="en-US" sz="4245" u="none" cap="none" strike="noStrike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What angle would you need for a triangle?</a:t>
            </a:r>
            <a:endParaRPr b="0" i="0" sz="4245" u="none" cap="none" strike="noStrike"/>
          </a:p>
        </p:txBody>
      </p:sp>
      <p:sp>
        <p:nvSpPr>
          <p:cNvPr id="114" name="Google Shape;114;p15"/>
          <p:cNvSpPr txBox="1"/>
          <p:nvPr/>
        </p:nvSpPr>
        <p:spPr>
          <a:xfrm>
            <a:off x="306925" y="2898796"/>
            <a:ext cx="12874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How many blocks did you use? Count them!</a:t>
            </a:r>
            <a:endParaRPr sz="4000"/>
          </a:p>
        </p:txBody>
      </p:sp>
      <p:sp>
        <p:nvSpPr>
          <p:cNvPr id="115" name="Google Shape;115;p15"/>
          <p:cNvSpPr txBox="1"/>
          <p:nvPr/>
        </p:nvSpPr>
        <p:spPr>
          <a:xfrm>
            <a:off x="306925" y="4269442"/>
            <a:ext cx="14630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What happens if you change 90 degrees to 45 degrees?</a:t>
            </a:r>
            <a:endParaRPr sz="4000"/>
          </a:p>
        </p:txBody>
      </p:sp>
      <p:sp>
        <p:nvSpPr>
          <p:cNvPr id="116" name="Google Shape;116;p15"/>
          <p:cNvSpPr txBox="1"/>
          <p:nvPr/>
        </p:nvSpPr>
        <p:spPr>
          <a:xfrm>
            <a:off x="349675" y="6070417"/>
            <a:ext cx="12788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5B5F71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Why do we need "When start program"?</a:t>
            </a:r>
            <a:endParaRPr sz="4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6" title="Screenshot 2025-08-25 at 18.59.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500" y="152400"/>
            <a:ext cx="8094011" cy="792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6" title="Screenshot 2025-08-25 at 18.59.4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5275352" cy="471625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/>
          <p:nvPr/>
        </p:nvSpPr>
        <p:spPr>
          <a:xfrm>
            <a:off x="161450" y="5361250"/>
            <a:ext cx="5342400" cy="24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505468"/>
              </a:buClr>
              <a:buSzPts val="6428"/>
              <a:buFont typeface="Instrument Sans"/>
              <a:buNone/>
            </a:pPr>
            <a:r>
              <a:rPr b="1" lang="en-US" sz="5328" u="sng">
                <a:solidFill>
                  <a:srgbClr val="505468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EXPLAIN THE RELATIONSHIP</a:t>
            </a:r>
            <a:endParaRPr b="1" i="0" sz="5328" u="sng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